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5" r:id="rId42"/>
    <p:sldId id="294" r:id="rId43"/>
  </p:sldIdLst>
  <p:sldSz cx="10077450" cy="5668010"/>
  <p:notesSz cx="7772400" cy="10058400"/>
  <p:embeddedFontLst>
    <p:embeddedFont>
      <p:font typeface="Noto Sans" panose="020B0502040504020204"/>
      <p:regular r:id="rId47"/>
    </p:embeddedFont>
    <p:embeddedFont>
      <p:font typeface="Arial Black" panose="020B0A04020102020204" charset="0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font" Target="fonts/font2.fntdata"/><Relationship Id="rId47" Type="http://schemas.openxmlformats.org/officeDocument/2006/relationships/font" Target="fonts/font1.fntdata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" name="Google Shape;5;n"/>
          <p:cNvSpPr txBox="1"/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</a:pPr>
            <a:fld id="{00000000-1234-1234-1234-123412341234}" type="slidenum">
              <a:rPr lang="en-IN"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fld>
            <a:endParaRPr sz="14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" name="Google Shape;65;p1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10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11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" name="Google Shape;152;p12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p13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p14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6" name="Google Shape;176;p15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" name="Google Shape;184;p16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2" name="Google Shape;192;p17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0" name="Google Shape;200;p18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9" name="Google Shape;209;p19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Google Shape;73;p2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7" name="Google Shape;217;p20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5" name="Google Shape;225;p21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3" name="Google Shape;233;p22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9" name="Google Shape;239;p23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1" name="Google Shape;251;p24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0" name="Google Shape;260;p25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9" name="Google Shape;269;p26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8" name="Google Shape;278;p27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:notes"/>
          <p:cNvSpPr/>
          <p:nvPr>
            <p:ph type="sldImg" idx="2"/>
          </p:nvPr>
        </p:nvSpPr>
        <p:spPr>
          <a:xfrm>
            <a:off x="870120" y="1257480"/>
            <a:ext cx="6031800" cy="3393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p28:notes"/>
          <p:cNvSpPr txBox="1"/>
          <p:nvPr>
            <p:ph type="body" idx="1"/>
          </p:nvPr>
        </p:nvSpPr>
        <p:spPr>
          <a:xfrm>
            <a:off x="777960" y="4840200"/>
            <a:ext cx="6215760" cy="3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6" name="Google Shape;286;p28:notes"/>
          <p:cNvSpPr txBox="1"/>
          <p:nvPr>
            <p:ph type="sldNum" idx="12"/>
          </p:nvPr>
        </p:nvSpPr>
        <p:spPr>
          <a:xfrm>
            <a:off x="4402080" y="9553680"/>
            <a:ext cx="3367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2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5" name="Google Shape;295;p29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" name="Google Shape;80;p3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2" name="Google Shape;302;p30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31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32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4" name="Google Shape;324;p33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0" name="Google Shape;330;p34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7" name="Google Shape;337;p35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3" name="Google Shape;343;p36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1" name="Google Shape;351;p37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6" name="Google Shape;356;p39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4" name="Google Shape;364;p40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" name="Google Shape;88;p4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" name="Google Shape;96;p5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7" name="Google Shape;107;p6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7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" name="Google Shape;121;p8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" name="Google Shape;129;p9:notes"/>
          <p:cNvSpPr/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Slide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matchingName="Title, Content over Content">
  <p:cSld name="OBJECT_OVER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1"/>
          <p:cNvSpPr txBox="1"/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1"/>
          <p:cNvSpPr txBox="1"/>
          <p:nvPr>
            <p:ph type="body" idx="1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1"/>
          <p:cNvSpPr txBox="1"/>
          <p:nvPr>
            <p:ph type="body" idx="2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matchingName="Title, 4 Content">
  <p:cSld name="FOUR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2"/>
          <p:cNvSpPr txBox="1"/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2"/>
          <p:cNvSpPr txBox="1"/>
          <p:nvPr>
            <p:ph type="body" idx="1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2"/>
          <p:cNvSpPr txBox="1"/>
          <p:nvPr>
            <p:ph type="body" idx="2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2"/>
          <p:cNvSpPr txBox="1"/>
          <p:nvPr>
            <p:ph type="body" idx="3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2"/>
          <p:cNvSpPr txBox="1"/>
          <p:nvPr>
            <p:ph type="body" idx="4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3"/>
          <p:cNvSpPr txBox="1"/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3"/>
          <p:cNvSpPr txBox="1"/>
          <p:nvPr>
            <p:ph type="body" idx="1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3"/>
          <p:cNvSpPr txBox="1"/>
          <p:nvPr>
            <p:ph type="body" idx="2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3"/>
          <p:cNvSpPr txBox="1"/>
          <p:nvPr>
            <p:ph type="body" idx="3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3"/>
          <p:cNvSpPr txBox="1"/>
          <p:nvPr>
            <p:ph type="body" idx="4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3"/>
          <p:cNvSpPr txBox="1"/>
          <p:nvPr>
            <p:ph type="body" idx="5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3"/>
          <p:cNvSpPr txBox="1"/>
          <p:nvPr>
            <p:ph type="body" idx="6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Slide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3"/>
          <p:cNvSpPr txBox="1"/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3"/>
          <p:cNvSpPr txBox="1"/>
          <p:nvPr>
            <p:ph type="subTitle" idx="1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, Content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4"/>
          <p:cNvSpPr txBox="1"/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4"/>
          <p:cNvSpPr txBox="1"/>
          <p:nvPr>
            <p:ph type="body" idx="1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itle, 2 Content">
  <p:cSld name="TWO_OBJEC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5"/>
          <p:cNvSpPr txBox="1"/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5"/>
          <p:cNvSpPr txBox="1"/>
          <p:nvPr>
            <p:ph type="body" idx="1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5"/>
          <p:cNvSpPr txBox="1"/>
          <p:nvPr>
            <p:ph type="body" idx="2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/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matchingName="Centered Text">
  <p:cSld name="OBJECT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7"/>
          <p:cNvSpPr txBox="1"/>
          <p:nvPr>
            <p:ph type="subTitle" idx="1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matchingName="Title, 2 Content and Content">
  <p:cSld name="TWO_OBJECTS_AND_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8"/>
          <p:cNvSpPr txBox="1"/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8"/>
          <p:cNvSpPr txBox="1"/>
          <p:nvPr>
            <p:ph type="body" idx="1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8"/>
          <p:cNvSpPr txBox="1"/>
          <p:nvPr>
            <p:ph type="body" idx="2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8"/>
          <p:cNvSpPr txBox="1"/>
          <p:nvPr>
            <p:ph type="body" idx="3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matchingName="Title Content and 2 Content">
  <p:cSld name="OBJECT_AND_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9"/>
          <p:cNvSpPr txBox="1"/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9"/>
          <p:cNvSpPr txBox="1"/>
          <p:nvPr>
            <p:ph type="body" idx="1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9"/>
          <p:cNvSpPr txBox="1"/>
          <p:nvPr>
            <p:ph type="body" idx="2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9"/>
          <p:cNvSpPr txBox="1"/>
          <p:nvPr>
            <p:ph type="body" idx="3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matchingName="Title, 2 Content over Content">
  <p:cSld name="TWO_OBJECTS_OVER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0"/>
          <p:cNvSpPr txBox="1"/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0"/>
          <p:cNvSpPr txBox="1"/>
          <p:nvPr>
            <p:ph type="body" idx="1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0"/>
          <p:cNvSpPr txBox="1"/>
          <p:nvPr>
            <p:ph type="body" idx="2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0"/>
          <p:cNvSpPr txBox="1"/>
          <p:nvPr>
            <p:ph type="body" idx="3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1"/>
          <p:cNvPicPr preferRelativeResize="0"/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079280" cy="566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1"/>
          <p:cNvSpPr txBox="1"/>
          <p:nvPr>
            <p:ph type="title"/>
          </p:nvPr>
        </p:nvSpPr>
        <p:spPr>
          <a:xfrm>
            <a:off x="503640" y="225720"/>
            <a:ext cx="9068040" cy="9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41"/>
          <p:cNvSpPr txBox="1"/>
          <p:nvPr>
            <p:ph type="body" idx="1"/>
          </p:nvPr>
        </p:nvSpPr>
        <p:spPr>
          <a:xfrm>
            <a:off x="503640" y="1326240"/>
            <a:ext cx="4424760" cy="32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41"/>
          <p:cNvSpPr txBox="1"/>
          <p:nvPr>
            <p:ph type="body" idx="2"/>
          </p:nvPr>
        </p:nvSpPr>
        <p:spPr>
          <a:xfrm>
            <a:off x="5150520" y="1326240"/>
            <a:ext cx="4424760" cy="156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41"/>
          <p:cNvSpPr txBox="1"/>
          <p:nvPr>
            <p:ph type="body" idx="3"/>
          </p:nvPr>
        </p:nvSpPr>
        <p:spPr>
          <a:xfrm>
            <a:off x="5150520" y="3043440"/>
            <a:ext cx="4424760" cy="156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/>
          <p:nvPr>
            <p:ph type="title" idx="4294967295"/>
          </p:nvPr>
        </p:nvSpPr>
        <p:spPr>
          <a:xfrm>
            <a:off x="863640" y="209160"/>
            <a:ext cx="8939160" cy="249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IN" sz="36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“Enhancing Combined-Cycle Power Plant Performance”</a:t>
            </a:r>
            <a:endParaRPr sz="3600" b="0" strike="noStrik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" name="Google Shape;68;p1"/>
          <p:cNvSpPr txBox="1"/>
          <p:nvPr>
            <p:ph type="subTitle" idx="4294967295"/>
          </p:nvPr>
        </p:nvSpPr>
        <p:spPr>
          <a:xfrm>
            <a:off x="1800000" y="1956600"/>
            <a:ext cx="6479280" cy="182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286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r>
              <a:rPr lang="en-IN" sz="22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Predictive Modeling of Energy Production</a:t>
            </a:r>
            <a:endParaRPr sz="2200" b="0" strike="noStrik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69" name="Google Shape;69;p1"/>
          <p:cNvCxnSpPr/>
          <p:nvPr/>
        </p:nvCxnSpPr>
        <p:spPr>
          <a:xfrm>
            <a:off x="1607760" y="2340000"/>
            <a:ext cx="6492240" cy="360"/>
          </a:xfrm>
          <a:prstGeom prst="straightConnector1">
            <a:avLst/>
          </a:prstGeom>
          <a:noFill/>
          <a:ln w="38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"/>
          <p:cNvSpPr/>
          <p:nvPr/>
        </p:nvSpPr>
        <p:spPr>
          <a:xfrm>
            <a:off x="7323120" y="4140000"/>
            <a:ext cx="4556160" cy="179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1.HEMALATHA VADLA</a:t>
            </a:r>
            <a:endParaRPr sz="16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2.NABEEL KHAN         </a:t>
            </a:r>
            <a:endParaRPr sz="16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3.BIVIN B                      </a:t>
            </a:r>
            <a:endParaRPr sz="16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4.VIJAYALAXMI GANGADE</a:t>
            </a:r>
            <a:endParaRPr sz="16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5.REHAMAN SHAIK     </a:t>
            </a:r>
            <a:endParaRPr sz="16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6.SREE SNEHITHA       </a:t>
            </a:r>
            <a:endParaRPr sz="16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/>
          <p:nvPr/>
        </p:nvSpPr>
        <p:spPr>
          <a:xfrm>
            <a:off x="39240" y="1053720"/>
            <a:ext cx="2935800" cy="51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Correlation</a:t>
            </a:r>
            <a:endParaRPr sz="2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	Heatmap</a:t>
            </a:r>
            <a:endParaRPr sz="2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0" name="Google Shape;140;p10"/>
          <p:cNvPicPr preferRelativeResize="0"/>
          <p:nvPr/>
        </p:nvPicPr>
        <p:blipFill rotWithShape="1">
          <a:blip r:embed="rId1"/>
          <a:srcRect t="9073" r="40549"/>
          <a:stretch>
            <a:fillRect/>
          </a:stretch>
        </p:blipFill>
        <p:spPr>
          <a:xfrm>
            <a:off x="39240" y="0"/>
            <a:ext cx="5540040" cy="81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20000" y="629280"/>
            <a:ext cx="6503760" cy="503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0"/>
          <p:cNvSpPr/>
          <p:nvPr/>
        </p:nvSpPr>
        <p:spPr>
          <a:xfrm>
            <a:off x="0" y="2037960"/>
            <a:ext cx="3419280" cy="22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It helps to quickly identify realtionships between variables by displaying correlation coefficients .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Red colour indicates the positive correlation .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The Blue colour indicates the negative correlation 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"/>
          <p:cNvSpPr/>
          <p:nvPr/>
        </p:nvSpPr>
        <p:spPr>
          <a:xfrm>
            <a:off x="215640" y="0"/>
            <a:ext cx="5003640" cy="116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Violin Plots</a:t>
            </a:r>
            <a:endParaRPr sz="2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8" name="Google Shape;148;p1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80000" y="720000"/>
            <a:ext cx="9179280" cy="486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040000" y="3330720"/>
            <a:ext cx="4859280" cy="2248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53440" y="1782360"/>
            <a:ext cx="9465840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2"/>
          <p:cNvSpPr/>
          <p:nvPr/>
        </p:nvSpPr>
        <p:spPr>
          <a:xfrm>
            <a:off x="294120" y="180000"/>
            <a:ext cx="366516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Time Series Plot</a:t>
            </a:r>
            <a:endParaRPr sz="2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6" name="Google Shape;156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60000" y="180000"/>
            <a:ext cx="5219280" cy="1505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/>
          <p:nvPr/>
        </p:nvSpPr>
        <p:spPr>
          <a:xfrm>
            <a:off x="53640" y="34920"/>
            <a:ext cx="3185640" cy="68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Scatter Plots</a:t>
            </a:r>
            <a:endParaRPr sz="2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" name="Google Shape;162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420000" y="91080"/>
            <a:ext cx="6568200" cy="56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3"/>
          <p:cNvPicPr preferRelativeResize="0"/>
          <p:nvPr/>
        </p:nvPicPr>
        <p:blipFill rotWithShape="1">
          <a:blip r:embed="rId2"/>
          <a:srcRect r="25957"/>
          <a:stretch>
            <a:fillRect/>
          </a:stretch>
        </p:blipFill>
        <p:spPr>
          <a:xfrm>
            <a:off x="0" y="720000"/>
            <a:ext cx="3419280" cy="96228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3"/>
          <p:cNvSpPr/>
          <p:nvPr/>
        </p:nvSpPr>
        <p:spPr>
          <a:xfrm>
            <a:off x="53640" y="1683000"/>
            <a:ext cx="3545640" cy="310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Scatter plots help to assess the relationship between two variables 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clear pattern can indicate the nature and strength of correlation 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It shows relationship between variables,identifying outliers and gaining an over visual understanding of the structure of the data 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260000" y="697680"/>
            <a:ext cx="5399280" cy="12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4"/>
          <p:cNvSpPr/>
          <p:nvPr/>
        </p:nvSpPr>
        <p:spPr>
          <a:xfrm>
            <a:off x="180000" y="-180000"/>
            <a:ext cx="5018040" cy="105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Hexbin Plots for all pairs of variables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1" name="Google Shape;171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120" y="2070720"/>
            <a:ext cx="3332160" cy="350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00000" y="2086200"/>
            <a:ext cx="3419280" cy="349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180560" y="2160000"/>
            <a:ext cx="2842560" cy="3307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1440000"/>
            <a:ext cx="3239280" cy="377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20000" y="1440000"/>
            <a:ext cx="3239280" cy="377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840000" y="1461240"/>
            <a:ext cx="3056040" cy="373284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5"/>
          <p:cNvSpPr/>
          <p:nvPr/>
        </p:nvSpPr>
        <p:spPr>
          <a:xfrm>
            <a:off x="360000" y="180000"/>
            <a:ext cx="5018040" cy="105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Exhaust_vaccum vs all 3 variables</a:t>
            </a:r>
            <a:endParaRPr sz="2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1620000"/>
            <a:ext cx="3266280" cy="343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592080" y="1620000"/>
            <a:ext cx="3247200" cy="341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020000" y="1620000"/>
            <a:ext cx="3123360" cy="341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6"/>
          <p:cNvSpPr/>
          <p:nvPr/>
        </p:nvSpPr>
        <p:spPr>
          <a:xfrm>
            <a:off x="180000" y="540000"/>
            <a:ext cx="5420880" cy="51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amb_pressure vs all 3 variables</a:t>
            </a:r>
            <a:endParaRPr sz="2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8200" y="1980000"/>
            <a:ext cx="3331080" cy="350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0000" y="1988640"/>
            <a:ext cx="3059280" cy="3410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986520" y="2063160"/>
            <a:ext cx="3089520" cy="315612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7"/>
          <p:cNvSpPr/>
          <p:nvPr/>
        </p:nvSpPr>
        <p:spPr>
          <a:xfrm>
            <a:off x="180000" y="540360"/>
            <a:ext cx="5420880" cy="51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r_humidity vs all 3 variables</a:t>
            </a:r>
            <a:endParaRPr sz="2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/>
          <p:nvPr/>
        </p:nvSpPr>
        <p:spPr>
          <a:xfrm>
            <a:off x="180000" y="720"/>
            <a:ext cx="4277520" cy="105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KDE Plots for all pairs of variables: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3" name="Google Shape;203;p1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320" y="2160000"/>
            <a:ext cx="3405960" cy="318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71120" y="2160000"/>
            <a:ext cx="3188160" cy="323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766200" y="2160000"/>
            <a:ext cx="3239280" cy="31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8"/>
          <p:cNvSpPr/>
          <p:nvPr/>
        </p:nvSpPr>
        <p:spPr>
          <a:xfrm>
            <a:off x="3952080" y="751680"/>
            <a:ext cx="583452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KD plots are particularly useful  when we want a smooth representation of the data distribution without assuming a specific parametric form .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/>
          <p:nvPr/>
        </p:nvSpPr>
        <p:spPr>
          <a:xfrm>
            <a:off x="180000" y="180000"/>
            <a:ext cx="5578920" cy="105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Exhaust_vaccum vs </a:t>
            </a:r>
            <a:endParaRPr sz="2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		                all 3 variables</a:t>
            </a:r>
            <a:endParaRPr sz="2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2" name="Google Shape;212;p1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2124720"/>
            <a:ext cx="3420000" cy="291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528720" y="2160000"/>
            <a:ext cx="3310560" cy="287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961680" y="2124720"/>
            <a:ext cx="3117600" cy="291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/>
          <p:nvPr>
            <p:ph type="title" idx="4294967295"/>
          </p:nvPr>
        </p:nvSpPr>
        <p:spPr>
          <a:xfrm>
            <a:off x="-2099880" y="-360000"/>
            <a:ext cx="8939160" cy="249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IN" sz="3600" b="0" u="sng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Business Objective:</a:t>
            </a:r>
            <a:endParaRPr sz="3600" b="0" strike="noStrik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" name="Google Shape;76;p2"/>
          <p:cNvSpPr txBox="1"/>
          <p:nvPr>
            <p:ph type="subTitle" idx="4294967295"/>
          </p:nvPr>
        </p:nvSpPr>
        <p:spPr>
          <a:xfrm>
            <a:off x="360000" y="1440000"/>
            <a:ext cx="8999280" cy="182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286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r>
              <a:rPr lang="en-IN" sz="22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Optimize the combined-cycle power plant's performance by modeling energy production as a function of exhaust vacuum and ambient variables.</a:t>
            </a:r>
            <a:endParaRPr sz="2200" b="0" strike="noStrik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360000" y="3216600"/>
            <a:ext cx="8999280" cy="182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i="0" u="sng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Importance</a:t>
            </a:r>
            <a:r>
              <a:rPr lang="en-IN" sz="2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 Enhancing efficiency and reliability in electricity generation.</a:t>
            </a:r>
            <a:endParaRPr sz="2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/>
          <p:nvPr/>
        </p:nvSpPr>
        <p:spPr>
          <a:xfrm>
            <a:off x="180000" y="540360"/>
            <a:ext cx="5420880" cy="51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amb_pressure vs all 3 variables</a:t>
            </a:r>
            <a:endParaRPr sz="2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0" name="Google Shape;220;p2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2143440"/>
            <a:ext cx="3576960" cy="289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0000" y="2160000"/>
            <a:ext cx="3059280" cy="287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840000" y="2160000"/>
            <a:ext cx="3128040" cy="2879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/>
          <p:nvPr/>
        </p:nvSpPr>
        <p:spPr>
          <a:xfrm>
            <a:off x="180000" y="540720"/>
            <a:ext cx="5420880" cy="51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r_humidity vs all 3 variables</a:t>
            </a:r>
            <a:endParaRPr sz="2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8" name="Google Shape;228;p2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1800000"/>
            <a:ext cx="3060000" cy="291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240000" y="1800000"/>
            <a:ext cx="3239280" cy="291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60000" y="1800000"/>
            <a:ext cx="3355560" cy="291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35560" y="720000"/>
            <a:ext cx="8524080" cy="305964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2"/>
          <p:cNvSpPr/>
          <p:nvPr/>
        </p:nvSpPr>
        <p:spPr>
          <a:xfrm>
            <a:off x="1451520" y="3960360"/>
            <a:ext cx="7728120" cy="125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Import all the libraries required for the regression model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"/>
          <p:cNvSpPr/>
          <p:nvPr/>
        </p:nvSpPr>
        <p:spPr>
          <a:xfrm>
            <a:off x="11520" y="180000"/>
            <a:ext cx="2508120" cy="60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Data Preparation: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2" name="Google Shape;242;p23"/>
          <p:cNvSpPr/>
          <p:nvPr/>
        </p:nvSpPr>
        <p:spPr>
          <a:xfrm>
            <a:off x="900000" y="3717720"/>
            <a:ext cx="3599640" cy="60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assigning the target variable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3" name="Google Shape;243;p2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66560" y="1202040"/>
            <a:ext cx="3853080" cy="236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220000" y="1080000"/>
            <a:ext cx="4319640" cy="274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3"/>
          <p:cNvSpPr/>
          <p:nvPr/>
        </p:nvSpPr>
        <p:spPr>
          <a:xfrm>
            <a:off x="5760000" y="3960000"/>
            <a:ext cx="3599640" cy="60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assigning the “X” variable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6" name="Google Shape;246;p23"/>
          <p:cNvSpPr/>
          <p:nvPr/>
        </p:nvSpPr>
        <p:spPr>
          <a:xfrm>
            <a:off x="2160000" y="325800"/>
            <a:ext cx="6839640" cy="111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By the business objective by the client we choose the target variable as “Energy production”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378720" y="4977720"/>
            <a:ext cx="6280920" cy="60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standardizing them to ensure a consistent scale for analysis.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8" name="Google Shape;248;p23"/>
          <p:cNvPicPr preferRelativeResize="0"/>
          <p:nvPr/>
        </p:nvPicPr>
        <p:blipFill rotWithShape="1">
          <a:blip r:embed="rId3"/>
          <a:srcRect t="-5042"/>
          <a:stretch>
            <a:fillRect/>
          </a:stretch>
        </p:blipFill>
        <p:spPr>
          <a:xfrm>
            <a:off x="540000" y="4202280"/>
            <a:ext cx="3959640" cy="68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/>
          <p:nvPr/>
        </p:nvSpPr>
        <p:spPr>
          <a:xfrm>
            <a:off x="11520" y="180360"/>
            <a:ext cx="7728120" cy="125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sng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Model Evaluation: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54" name="Google Shape;254;p24"/>
          <p:cNvPicPr preferRelativeResize="0"/>
          <p:nvPr/>
        </p:nvPicPr>
        <p:blipFill rotWithShape="1">
          <a:blip r:embed="rId1"/>
          <a:srcRect r="24607"/>
          <a:stretch>
            <a:fillRect/>
          </a:stretch>
        </p:blipFill>
        <p:spPr>
          <a:xfrm>
            <a:off x="1080000" y="1260000"/>
            <a:ext cx="7379280" cy="328824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4"/>
          <p:cNvSpPr/>
          <p:nvPr/>
        </p:nvSpPr>
        <p:spPr>
          <a:xfrm>
            <a:off x="1140480" y="4680000"/>
            <a:ext cx="1019916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Spliting the data for training and testing for linear regression model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6" name="Google Shape;256;p24"/>
          <p:cNvSpPr/>
          <p:nvPr/>
        </p:nvSpPr>
        <p:spPr>
          <a:xfrm>
            <a:off x="2160000" y="540000"/>
            <a:ext cx="1019916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Linear regression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7" name="Google Shape;257;p24"/>
          <p:cNvSpPr/>
          <p:nvPr/>
        </p:nvSpPr>
        <p:spPr>
          <a:xfrm>
            <a:off x="4920480" y="2665440"/>
            <a:ext cx="1019916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RMSE- root mean square error 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R2_score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560" y="164520"/>
            <a:ext cx="4447080" cy="127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000" y="1800000"/>
            <a:ext cx="6177960" cy="12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5"/>
          <p:cNvSpPr/>
          <p:nvPr/>
        </p:nvSpPr>
        <p:spPr>
          <a:xfrm>
            <a:off x="1800000" y="1440000"/>
            <a:ext cx="1019916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Scatter plot – Actual vs Predicted values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65" name="Google Shape;265;p2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420000" y="2668320"/>
            <a:ext cx="4679640" cy="300024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/>
          <p:nvPr/>
        </p:nvSpPr>
        <p:spPr>
          <a:xfrm>
            <a:off x="4560480" y="180000"/>
            <a:ext cx="1019916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Therefore, the linear regression model predicts 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with 92.8% accuracy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/>
          <p:nvPr/>
        </p:nvSpPr>
        <p:spPr>
          <a:xfrm>
            <a:off x="20520" y="180000"/>
            <a:ext cx="3399120" cy="34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sng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Decision Tree Regression: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72" name="Google Shape;272;p2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53960" y="674640"/>
            <a:ext cx="6948360" cy="25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00000" y="3809520"/>
            <a:ext cx="6119640" cy="87012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6"/>
          <p:cNvSpPr/>
          <p:nvPr/>
        </p:nvSpPr>
        <p:spPr>
          <a:xfrm>
            <a:off x="2040480" y="3240000"/>
            <a:ext cx="1019916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model is fitted with Decision Tree Regressor 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5" name="Google Shape;275;p26"/>
          <p:cNvSpPr/>
          <p:nvPr/>
        </p:nvSpPr>
        <p:spPr>
          <a:xfrm>
            <a:off x="720000" y="4825440"/>
            <a:ext cx="1151964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Therefore, the Decision Tree regression model predicts 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with 92.8% accuracy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/>
          <p:nvPr/>
        </p:nvSpPr>
        <p:spPr>
          <a:xfrm>
            <a:off x="1942200" y="69840"/>
            <a:ext cx="597744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scatter plot for Decision tree regressor 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81" name="Google Shape;281;p2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80" y="540000"/>
            <a:ext cx="6658560" cy="125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60000" y="1398600"/>
            <a:ext cx="6659640" cy="4269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/>
          <p:cNvSpPr/>
          <p:nvPr/>
        </p:nvSpPr>
        <p:spPr>
          <a:xfrm>
            <a:off x="0" y="0"/>
            <a:ext cx="4943520" cy="60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Gradient Boosting Regression(gb)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89" name="Google Shape;289;p2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67640" y="655560"/>
            <a:ext cx="7272000" cy="258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00000" y="3960000"/>
            <a:ext cx="6659640" cy="86076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8"/>
          <p:cNvSpPr/>
          <p:nvPr/>
        </p:nvSpPr>
        <p:spPr>
          <a:xfrm>
            <a:off x="1800000" y="3385440"/>
            <a:ext cx="1019916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model is fitted with  Gradient Boosting Regression 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8"/>
          <p:cNvSpPr/>
          <p:nvPr/>
        </p:nvSpPr>
        <p:spPr>
          <a:xfrm>
            <a:off x="1440000" y="4860000"/>
            <a:ext cx="1151964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Therefore, the Gradient Boosting Regression  model predicts 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With 94.7% accuracy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/>
          <p:nvPr/>
        </p:nvSpPr>
        <p:spPr>
          <a:xfrm flipH="1">
            <a:off x="-720" y="109800"/>
            <a:ext cx="6790320" cy="63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Scatter plot:</a:t>
            </a:r>
            <a:endParaRPr sz="36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98" name="Google Shape;298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2760" y="1095840"/>
            <a:ext cx="6266880" cy="12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59000" y="1950480"/>
            <a:ext cx="5660640" cy="362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"/>
          <p:cNvSpPr txBox="1"/>
          <p:nvPr>
            <p:ph type="title" idx="4294967295"/>
          </p:nvPr>
        </p:nvSpPr>
        <p:spPr>
          <a:xfrm>
            <a:off x="-1080000" y="-540000"/>
            <a:ext cx="8459280" cy="197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IN" sz="3600" b="0" u="sng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Combined-Cycle Power Plant:</a:t>
            </a:r>
            <a:endParaRPr sz="3600" b="0" strike="noStrik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3"/>
          <p:cNvSpPr txBox="1"/>
          <p:nvPr>
            <p:ph type="subTitle" idx="4294967295"/>
          </p:nvPr>
        </p:nvSpPr>
        <p:spPr>
          <a:xfrm>
            <a:off x="-2340000" y="876600"/>
            <a:ext cx="8819280" cy="182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286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r>
              <a:rPr lang="en-IN" sz="2200" b="1" u="sng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Components:</a:t>
            </a:r>
            <a:r>
              <a:rPr lang="en-IN" sz="22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Gas turbines,</a:t>
            </a:r>
            <a:endParaRPr sz="2200" b="0" strike="noStrik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r>
              <a:rPr lang="en-IN" sz="22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				            steam turbines, </a:t>
            </a:r>
            <a:endParaRPr sz="2200" b="0" strike="noStrik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r>
              <a:rPr lang="en-IN" sz="22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                                                   heat recovery steam generators.</a:t>
            </a:r>
            <a:endParaRPr sz="2200" b="0" strike="noStrik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 panose="020B0604020202020204"/>
              <a:buNone/>
            </a:pPr>
            <a:endParaRPr sz="2200" b="0" strike="noStrik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180000" y="2160000"/>
            <a:ext cx="8999280" cy="182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i="0" u="sng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Electricity Generation:</a:t>
            </a:r>
            <a:r>
              <a:rPr lang="en-IN" sz="2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IN" sz="2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Gas and steam turbines combined in one cycle.</a:t>
            </a:r>
            <a:endParaRPr sz="2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180000" y="3576600"/>
            <a:ext cx="8999280" cy="182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sng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Objective:</a:t>
            </a:r>
            <a:r>
              <a:rPr lang="en-IN" sz="2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IN" sz="2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Model energy generated by understanding exhaust vacuum and ambient variables.</a:t>
            </a:r>
            <a:endParaRPr sz="2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0"/>
          <p:cNvSpPr/>
          <p:nvPr/>
        </p:nvSpPr>
        <p:spPr>
          <a:xfrm>
            <a:off x="180000" y="180000"/>
            <a:ext cx="4499640" cy="60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Support Vector Regression(svr)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05" name="Google Shape;305;p3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80000" y="782280"/>
            <a:ext cx="7991280" cy="36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0"/>
          <p:cNvSpPr/>
          <p:nvPr/>
        </p:nvSpPr>
        <p:spPr>
          <a:xfrm>
            <a:off x="1440000" y="4645440"/>
            <a:ext cx="1223964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Therefore, the Support Vector Regression model predicts 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With 92.7% accuracy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"/>
          <p:cNvSpPr/>
          <p:nvPr/>
        </p:nvSpPr>
        <p:spPr>
          <a:xfrm>
            <a:off x="96480" y="117720"/>
            <a:ext cx="2783160" cy="60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scatter plot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12" name="Google Shape;312;p3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43240" y="720000"/>
            <a:ext cx="6476400" cy="12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880000" y="1706760"/>
            <a:ext cx="6921000" cy="39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/>
          <p:nvPr/>
        </p:nvSpPr>
        <p:spPr>
          <a:xfrm>
            <a:off x="74160" y="0"/>
            <a:ext cx="3525480" cy="60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K-Nearest Neighbors Regression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19" name="Google Shape;319;p3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634680"/>
            <a:ext cx="7111440" cy="24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2"/>
          <p:cNvPicPr preferRelativeResize="0"/>
          <p:nvPr/>
        </p:nvPicPr>
        <p:blipFill rotWithShape="1">
          <a:blip r:embed="rId2"/>
          <a:srcRect t="798" r="12779"/>
          <a:stretch>
            <a:fillRect/>
          </a:stretch>
        </p:blipFill>
        <p:spPr>
          <a:xfrm>
            <a:off x="3396600" y="1620000"/>
            <a:ext cx="6143040" cy="323964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2"/>
          <p:cNvSpPr/>
          <p:nvPr/>
        </p:nvSpPr>
        <p:spPr>
          <a:xfrm>
            <a:off x="2520000" y="4860000"/>
            <a:ext cx="1223964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Therefore, the K-Nearest Neighbors Regression model predicts 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With 94.8% accuracy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980000" y="720000"/>
            <a:ext cx="6479640" cy="454608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3"/>
          <p:cNvSpPr/>
          <p:nvPr/>
        </p:nvSpPr>
        <p:spPr>
          <a:xfrm>
            <a:off x="272880" y="193320"/>
            <a:ext cx="2426760" cy="34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scatter plot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260000" y="720000"/>
            <a:ext cx="7774560" cy="359964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4"/>
          <p:cNvSpPr/>
          <p:nvPr/>
        </p:nvSpPr>
        <p:spPr>
          <a:xfrm>
            <a:off x="196560" y="180000"/>
            <a:ext cx="3223080" cy="60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Random Forest Regressor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4" name="Google Shape;334;p34"/>
          <p:cNvSpPr/>
          <p:nvPr/>
        </p:nvSpPr>
        <p:spPr>
          <a:xfrm>
            <a:off x="1620000" y="4554360"/>
            <a:ext cx="1223964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Therefore, the Random Forest Regressor model predicts 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With 96.0% accuracy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980000" y="900000"/>
            <a:ext cx="5740560" cy="440424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5"/>
          <p:cNvSpPr/>
          <p:nvPr/>
        </p:nvSpPr>
        <p:spPr>
          <a:xfrm>
            <a:off x="502200" y="180000"/>
            <a:ext cx="2557440" cy="60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scatter plot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520000" y="1080000"/>
            <a:ext cx="4725360" cy="32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6"/>
          <p:cNvSpPr/>
          <p:nvPr/>
        </p:nvSpPr>
        <p:spPr>
          <a:xfrm>
            <a:off x="142560" y="360000"/>
            <a:ext cx="5617080" cy="111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Comparing the all models and choose the best one for prediction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7" name="Google Shape;347;p36"/>
          <p:cNvSpPr/>
          <p:nvPr/>
        </p:nvSpPr>
        <p:spPr>
          <a:xfrm>
            <a:off x="2482560" y="4320000"/>
            <a:ext cx="5617080" cy="111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Random Forest as the most suitable model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8" name="Google Shape;348;p36"/>
          <p:cNvSpPr/>
          <p:nvPr/>
        </p:nvSpPr>
        <p:spPr>
          <a:xfrm>
            <a:off x="448560" y="4797360"/>
            <a:ext cx="9271080" cy="6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It achieved the lowest RMSE (3.3627) and highest R-squared (0.9609), indicating superior predictive power compared to other models.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/>
          <p:nvPr/>
        </p:nvSpPr>
        <p:spPr>
          <a:xfrm>
            <a:off x="180000" y="2169000"/>
            <a:ext cx="7200000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b="1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Deployment using streamlit</a:t>
            </a:r>
            <a:endParaRPr sz="44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"/>
          <p:cNvSpPr/>
          <p:nvPr/>
        </p:nvSpPr>
        <p:spPr>
          <a:xfrm>
            <a:off x="0" y="0"/>
            <a:ext cx="10077480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Prediction deployment based upon the test data</a:t>
            </a:r>
            <a:endParaRPr sz="35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59" name="Google Shape;359;p39"/>
          <p:cNvPicPr preferRelativeResize="0"/>
          <p:nvPr/>
        </p:nvPicPr>
        <p:blipFill rotWithShape="1">
          <a:blip r:embed="rId1"/>
          <a:srcRect l="-24781" t="-4540" r="12950" b="4540"/>
          <a:stretch>
            <a:fillRect/>
          </a:stretch>
        </p:blipFill>
        <p:spPr>
          <a:xfrm>
            <a:off x="-1945330" y="1321780"/>
            <a:ext cx="10819951" cy="368392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9"/>
          <p:cNvSpPr/>
          <p:nvPr/>
        </p:nvSpPr>
        <p:spPr>
          <a:xfrm>
            <a:off x="-165775" y="3988050"/>
            <a:ext cx="10077600" cy="1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52705" y="5114925"/>
            <a:ext cx="12216130" cy="59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300" b="1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Prediction energy production is 460.34MW</a:t>
            </a:r>
            <a:endParaRPr sz="33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503555" y="114935"/>
            <a:ext cx="9069070" cy="799465"/>
          </a:xfrm>
        </p:spPr>
        <p:txBody>
          <a:bodyPr/>
          <a:p>
            <a:r>
              <a:rPr lang="en-US" sz="2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Challenges Faced:</a:t>
            </a:r>
            <a:endParaRPr lang="en-US" sz="24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44145" y="913765"/>
            <a:ext cx="9428480" cy="4361815"/>
          </a:xfrm>
        </p:spPr>
        <p:txBody>
          <a:bodyPr/>
          <a:p>
            <a:r>
              <a:rPr lang="en-IN" altLang="en-US" sz="1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</a:t>
            </a:r>
            <a:endParaRPr lang="en-US" sz="14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r>
              <a:rPr lang="en-IN" altLang="en-US" sz="1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   </a:t>
            </a:r>
            <a:endParaRPr lang="en-IN" altLang="en-US" sz="14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endParaRPr lang="en-IN" altLang="en-US" sz="1400">
              <a:solidFill>
                <a:schemeClr val="bg1">
                  <a:lumMod val="9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r>
              <a:rPr lang="en-IN" altLang="en-US" sz="1400">
                <a:solidFill>
                  <a:schemeClr val="bg1">
                    <a:lumMod val="9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1)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while we are d</a:t>
            </a:r>
            <a:r>
              <a:rPr lang="en-IN" altLang="en-US" sz="1400">
                <a:solidFill>
                  <a:schemeClr val="bg1">
                    <a:lumMod val="9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oin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g the exploratory data analysis part</a:t>
            </a:r>
            <a:r>
              <a:rPr lang="en-IN" sz="1400">
                <a:solidFill>
                  <a:schemeClr val="bg1">
                    <a:lumMod val="9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 we noticed the presence of some outliers in ‘r_humidity’ and ‘amp_pressure’ columns.</a:t>
            </a:r>
            <a:endParaRPr lang="en-IN" altLang="en-US" sz="1400">
              <a:solidFill>
                <a:schemeClr val="bg1">
                  <a:lumMod val="9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r>
              <a:rPr lang="en-IN" altLang="en-US" sz="1400">
                <a:solidFill>
                  <a:schemeClr val="bg1">
                    <a:lumMod val="9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          </a:t>
            </a:r>
            <a:endParaRPr lang="en-IN" altLang="en-US" sz="1400">
              <a:solidFill>
                <a:schemeClr val="bg1">
                  <a:lumMod val="9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r>
              <a:rPr lang="en-IN" altLang="en-US" sz="1400">
                <a:solidFill>
                  <a:schemeClr val="bg1">
                    <a:lumMod val="9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2) plenty of duplicated data is present in the dataset.This may cause false prediction</a:t>
            </a:r>
            <a:endParaRPr lang="en-IN" altLang="en-US" sz="1400">
              <a:solidFill>
                <a:schemeClr val="bg1">
                  <a:lumMod val="9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r>
              <a:rPr lang="en-IN" altLang="en-US" sz="1400">
                <a:solidFill>
                  <a:schemeClr val="bg1">
                    <a:lumMod val="9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       </a:t>
            </a:r>
            <a:endParaRPr lang="en-IN" altLang="en-US" sz="1400">
              <a:solidFill>
                <a:schemeClr val="bg1">
                  <a:lumMod val="9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r>
              <a:rPr lang="en-IN" altLang="en-US" sz="1400">
                <a:solidFill>
                  <a:schemeClr val="bg1">
                    <a:lumMod val="9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3) We faced the challenges to determine the best accuracy for the model building.</a:t>
            </a:r>
            <a:endParaRPr lang="en-IN" altLang="en-US" sz="1400">
              <a:solidFill>
                <a:schemeClr val="bg1">
                  <a:lumMod val="9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endParaRPr lang="en-IN" altLang="en-US" sz="2000">
              <a:solidFill>
                <a:schemeClr val="bg1">
                  <a:lumMod val="9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r>
              <a:rPr lang="en-IN" altLang="en-US" sz="2000">
                <a:solidFill>
                  <a:schemeClr val="bg1">
                    <a:lumMod val="9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How we overcome the challenges:</a:t>
            </a:r>
            <a:endParaRPr lang="en-US" sz="1400">
              <a:solidFill>
                <a:schemeClr val="bg1">
                  <a:lumMod val="9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r>
              <a:rPr lang="en-IN" altLang="en-US" sz="1400">
                <a:solidFill>
                  <a:schemeClr val="bg1">
                    <a:lumMod val="9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     </a:t>
            </a:r>
            <a:endParaRPr lang="en-IN" altLang="en-US" sz="1400">
              <a:solidFill>
                <a:schemeClr val="bg1">
                  <a:lumMod val="9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r>
              <a:rPr lang="en-IN" altLang="en-US" sz="1400">
                <a:solidFill>
                  <a:schemeClr val="bg1">
                    <a:lumMod val="9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 1) we used </a:t>
            </a:r>
            <a:r>
              <a:rPr lang="en-IN" altLang="en-US" sz="1400" b="1" u="sng">
                <a:solidFill>
                  <a:schemeClr val="bg1">
                    <a:lumMod val="9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‘Winzorizing’ </a:t>
            </a:r>
            <a:r>
              <a:rPr lang="en-IN" altLang="en-US" sz="1400" b="1">
                <a:solidFill>
                  <a:schemeClr val="bg1">
                    <a:lumMod val="9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 method to treat the outliers.Winzorizing is the method involves        replacing extreme values with a specific threshold value.This limits the influence of outliers without removing them completly.</a:t>
            </a:r>
            <a:endParaRPr lang="en-IN" altLang="en-US" sz="1400">
              <a:solidFill>
                <a:schemeClr val="bg1">
                  <a:lumMod val="9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r>
              <a:rPr lang="en-IN" altLang="en-US" sz="1400">
                <a:solidFill>
                  <a:schemeClr val="bg1">
                    <a:lumMod val="9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   </a:t>
            </a:r>
            <a:endParaRPr lang="en-IN" altLang="en-US" sz="1400">
              <a:solidFill>
                <a:schemeClr val="bg1">
                  <a:lumMod val="9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r>
              <a:rPr lang="en-IN" altLang="en-US" sz="1400">
                <a:solidFill>
                  <a:schemeClr val="bg1">
                    <a:lumMod val="9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 2)  deleted the duplicated data using the drop method                    </a:t>
            </a:r>
            <a:endParaRPr lang="en-US" sz="1400">
              <a:solidFill>
                <a:schemeClr val="bg1">
                  <a:lumMod val="9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endParaRPr lang="en-US" sz="1400">
              <a:solidFill>
                <a:schemeClr val="bg1">
                  <a:lumMod val="9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r>
              <a:rPr lang="en-US" sz="1400">
                <a:solidFill>
                  <a:schemeClr val="bg1">
                    <a:lumMod val="9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 </a:t>
            </a:r>
            <a:r>
              <a:rPr lang="en-IN" altLang="en-US" sz="1400">
                <a:solidFill>
                  <a:schemeClr val="bg1">
                    <a:lumMod val="9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3) We resolved the accuracy of the model with the help of training and testing dataset by using the 6 different algoritms . And we choose the model with high R-squared value and less RMSE value for best model predictions</a:t>
            </a:r>
            <a:endParaRPr lang="en-IN" altLang="en-US" sz="1400">
              <a:solidFill>
                <a:schemeClr val="bg1">
                  <a:lumMod val="9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endParaRPr lang="en-US" sz="14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endParaRPr lang="en-US" sz="14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endParaRPr lang="en-US" sz="14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endParaRPr lang="en-US" sz="14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endParaRPr lang="en-US" sz="14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/>
          <p:nvPr>
            <p:ph type="title" idx="4294967295"/>
          </p:nvPr>
        </p:nvSpPr>
        <p:spPr>
          <a:xfrm>
            <a:off x="-900000" y="-421920"/>
            <a:ext cx="5219280" cy="138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" panose="020B0502040504020204"/>
              <a:buNone/>
            </a:pPr>
            <a:r>
              <a:rPr lang="en-IN" sz="2800" b="1" u="sng" strike="noStrike">
                <a:solidFill>
                  <a:srgbClr val="000000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Data Set Details:</a:t>
            </a:r>
            <a:endParaRPr sz="2800" b="0" strike="noStrik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0" y="962280"/>
            <a:ext cx="8639280" cy="48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0" u="none" strike="noStrike" cap="none">
                <a:solidFill>
                  <a:srgbClr val="000000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Source:</a:t>
            </a:r>
            <a:r>
              <a:rPr lang="en-IN" sz="2000" b="0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Combined-cycle power plant observations over six years.</a:t>
            </a:r>
            <a:endParaRPr sz="2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-1080000" y="1800000"/>
            <a:ext cx="8639280" cy="48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0" u="none" strike="noStrike" cap="none">
                <a:solidFill>
                  <a:srgbClr val="000000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Size</a:t>
            </a:r>
            <a:r>
              <a:rPr lang="en-IN" sz="2000" b="0" i="0" u="none" strike="noStrike" cap="none">
                <a:solidFill>
                  <a:srgbClr val="000000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:   </a:t>
            </a:r>
            <a:r>
              <a:rPr lang="en-IN" sz="2000" b="0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9568 observations with five variables.</a:t>
            </a:r>
            <a:endParaRPr sz="2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308520" y="2880000"/>
            <a:ext cx="5450760" cy="277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Variables:</a:t>
            </a:r>
            <a:endParaRPr sz="2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			</a:t>
            </a:r>
            <a:r>
              <a:rPr lang="en-IN"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Temperature (°C)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			Exhaust Vacuum (cm Hg)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			Ambient Pressure (millibar)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			Relative Humidity (%)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			Energy Production (MW)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0"/>
          <p:cNvSpPr/>
          <p:nvPr/>
        </p:nvSpPr>
        <p:spPr>
          <a:xfrm>
            <a:off x="1802520" y="2119320"/>
            <a:ext cx="10077480" cy="765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b="1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        Thank you!</a:t>
            </a:r>
            <a:endParaRPr sz="44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7" name="Google Shape;367;p40"/>
          <p:cNvSpPr/>
          <p:nvPr/>
        </p:nvSpPr>
        <p:spPr>
          <a:xfrm>
            <a:off x="-177480" y="4140000"/>
            <a:ext cx="10077480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strike="noStrik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/>
          <p:nvPr>
            <p:ph type="title" idx="4294967295"/>
          </p:nvPr>
        </p:nvSpPr>
        <p:spPr>
          <a:xfrm>
            <a:off x="-756360" y="-350280"/>
            <a:ext cx="7235640" cy="124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r>
              <a:rPr lang="en-IN" sz="2800" b="1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Exploratory Data Analysis (EDA)</a:t>
            </a:r>
            <a:endParaRPr sz="2800" b="0" strike="noStrik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9" name="Google Shape;99;p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18240" y="2944800"/>
            <a:ext cx="4862160" cy="258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2200" y="583560"/>
            <a:ext cx="5657040" cy="206244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5"/>
          <p:cNvSpPr/>
          <p:nvPr/>
        </p:nvSpPr>
        <p:spPr>
          <a:xfrm>
            <a:off x="11368080" y="-767160"/>
            <a:ext cx="247320" cy="1344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6305400" y="2944800"/>
            <a:ext cx="377136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Dependent variable</a:t>
            </a:r>
            <a:r>
              <a:rPr lang="en-IN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</a:t>
            </a:r>
            <a:endParaRPr sz="2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energy_production ,in MW ,net hourly electrical energy output.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6154200" y="970200"/>
            <a:ext cx="3855600" cy="14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Independent Variables:</a:t>
            </a:r>
            <a:endParaRPr sz="2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Temperature in degrees Celsius 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exhaust_vaccum ,in cm Hg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amb_pressure ,in milibar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r_humidity ,in percentage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6202080" y="3999600"/>
            <a:ext cx="406224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Null value</a:t>
            </a:r>
            <a:r>
              <a:rPr lang="en-IN"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s: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There are no null values in the entire data set.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611360" y="1106640"/>
            <a:ext cx="6693480" cy="323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6"/>
          <p:cNvSpPr/>
          <p:nvPr/>
        </p:nvSpPr>
        <p:spPr>
          <a:xfrm>
            <a:off x="2439000" y="4572000"/>
            <a:ext cx="503784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average Energy Produced by the power plant is about 454 MW per Hour with Standard Deviation of 17 MW per Hour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2200680" y="490320"/>
            <a:ext cx="3040560" cy="36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Descriptive Statistics :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49680" y="-122760"/>
            <a:ext cx="6348960" cy="408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140000" y="1980000"/>
            <a:ext cx="5987160" cy="373896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7"/>
          <p:cNvSpPr/>
          <p:nvPr/>
        </p:nvSpPr>
        <p:spPr>
          <a:xfrm>
            <a:off x="0" y="4140000"/>
            <a:ext cx="4319280" cy="102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i="0" u="sng" strike="noStrike" cap="none">
                <a:solidFill>
                  <a:srgbClr val="000000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Removing the Duplicated rows</a:t>
            </a:r>
            <a:endParaRPr sz="2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"/>
          <p:cNvSpPr/>
          <p:nvPr/>
        </p:nvSpPr>
        <p:spPr>
          <a:xfrm>
            <a:off x="-360000" y="-124200"/>
            <a:ext cx="4319280" cy="102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 b="1" i="0" u="sng" strike="noStrike" cap="none">
                <a:solidFill>
                  <a:srgbClr val="000000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Outlier Analysis</a:t>
            </a:r>
            <a:endParaRPr sz="26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6840000" y="1260000"/>
            <a:ext cx="4286160" cy="11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Boxplots showing </a:t>
            </a:r>
            <a:endParaRPr sz="2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outliers Before </a:t>
            </a:r>
            <a:endParaRPr sz="2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Removal</a:t>
            </a:r>
            <a:endParaRPr sz="2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5" name="Google Shape;125;p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49680" y="900000"/>
            <a:ext cx="6708960" cy="434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380760" y="3167280"/>
            <a:ext cx="5439240" cy="24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80000" y="540000"/>
            <a:ext cx="7326360" cy="485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9"/>
          <p:cNvSpPr/>
          <p:nvPr/>
        </p:nvSpPr>
        <p:spPr>
          <a:xfrm>
            <a:off x="720000" y="-180000"/>
            <a:ext cx="7559280" cy="102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 b="1" i="0" u="sng" strike="noStrike" cap="none">
                <a:solidFill>
                  <a:srgbClr val="000000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Boxplot after removal of outliers</a:t>
            </a:r>
            <a:endParaRPr sz="26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3" name="Google Shape;133;p9"/>
          <p:cNvSpPr/>
          <p:nvPr/>
        </p:nvSpPr>
        <p:spPr>
          <a:xfrm>
            <a:off x="2727000" y="2949840"/>
            <a:ext cx="7172280" cy="13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'''deciding whether to delete or modify the outliers requires careful consideration our amb_pressure have 30% outliers so lets modify the data rather than the deleting  because it may contains the valuable information '''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4" name="Google Shape;134;p9"/>
          <p:cNvSpPr/>
          <p:nvPr/>
        </p:nvSpPr>
        <p:spPr>
          <a:xfrm>
            <a:off x="2727000" y="4181400"/>
            <a:ext cx="7233840" cy="111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'''</a:t>
            </a:r>
            <a:r>
              <a:rPr lang="en-IN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Winsorizing</a:t>
            </a:r>
            <a:r>
              <a:rPr lang="en-IN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involves replacing extreme values with a specific threshold value.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This limits the influence of outliers without removing them completely.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There are several ways to modify outliers in your data''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5502</Words>
  <Application>WPS Presentation</Application>
  <PresentationFormat/>
  <Paragraphs>219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80" baseType="lpstr">
      <vt:lpstr>Arial</vt:lpstr>
      <vt:lpstr>SimSun</vt:lpstr>
      <vt:lpstr>Wingdings</vt:lpstr>
      <vt:lpstr>Arial</vt:lpstr>
      <vt:lpstr>Times New Roman</vt:lpstr>
      <vt:lpstr>Noto Sans</vt:lpstr>
      <vt:lpstr>Microsoft YaHei</vt:lpstr>
      <vt:lpstr>Arial Unicode MS</vt:lpstr>
      <vt:lpstr>Agency FB</vt:lpstr>
      <vt:lpstr>Algerian</vt:lpstr>
      <vt:lpstr>Arial Black</vt:lpstr>
      <vt:lpstr>Niagara Engraved</vt:lpstr>
      <vt:lpstr>OCR A Extended</vt:lpstr>
      <vt:lpstr>Bahnschrift SemiBold Condensed</vt:lpstr>
      <vt:lpstr>Bauhaus 93</vt:lpstr>
      <vt:lpstr>Bodoni MT</vt:lpstr>
      <vt:lpstr>Bookman Old Style</vt:lpstr>
      <vt:lpstr>Californian FB</vt:lpstr>
      <vt:lpstr>Cascadia Mono SemiLight</vt:lpstr>
      <vt:lpstr>Century Gothic</vt:lpstr>
      <vt:lpstr>Constantia</vt:lpstr>
      <vt:lpstr>Copperplate Gothic Light</vt:lpstr>
      <vt:lpstr>Curlz MT</vt:lpstr>
      <vt:lpstr>Edwardian Script ITC</vt:lpstr>
      <vt:lpstr>Eras Demi ITC</vt:lpstr>
      <vt:lpstr>Freestyle Script</vt:lpstr>
      <vt:lpstr>Gill Sans Ultra Bold</vt:lpstr>
      <vt:lpstr>Javanese Text</vt:lpstr>
      <vt:lpstr>Lucida Console</vt:lpstr>
      <vt:lpstr>Lucida Calligraphy</vt:lpstr>
      <vt:lpstr>Lucida Sans</vt:lpstr>
      <vt:lpstr>Matura MT Script Capitals</vt:lpstr>
      <vt:lpstr>Microsoft PhagsPa</vt:lpstr>
      <vt:lpstr>Modern No. 20</vt:lpstr>
      <vt:lpstr>MS UI Gothic</vt:lpstr>
      <vt:lpstr>Niagara Solid</vt:lpstr>
      <vt:lpstr>Myanmar Text</vt:lpstr>
      <vt:lpstr>MV Boli</vt:lpstr>
      <vt:lpstr>Wingdings</vt:lpstr>
      <vt:lpstr>Office Theme</vt:lpstr>
      <vt:lpstr>“Enhancing Combined-Cycle Power Plant Performance”</vt:lpstr>
      <vt:lpstr>Business Objective:</vt:lpstr>
      <vt:lpstr>Combined-Cycle Power Plant:</vt:lpstr>
      <vt:lpstr>Data Set Details:</vt:lpstr>
      <vt:lpstr>Exploratory Data Analysis (EDA)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“Enhancing Combined-Cycle Power Plant Performance”</dc:title>
  <dc:creator>HEMA</dc:creator>
  <cp:lastModifiedBy>bivin</cp:lastModifiedBy>
  <cp:revision>2</cp:revision>
  <dcterms:created xsi:type="dcterms:W3CDTF">2024-01-07T14:14:53Z</dcterms:created>
  <dcterms:modified xsi:type="dcterms:W3CDTF">2024-01-07T17:06:41Z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Custom</vt:lpwstr>
  </property>
  <property fmtid="{D5CDD505-2E9C-101B-9397-08002B2CF9AE}" pid="4" name="Slides">
    <vt:i4>29</vt:i4>
  </property>
  <property fmtid="{D5CDD505-2E9C-101B-9397-08002B2CF9AE}" pid="5" name="ICV">
    <vt:lpwstr>B2F4855F82F145699206D8517EA4052A</vt:lpwstr>
  </property>
  <property fmtid="{D5CDD505-2E9C-101B-9397-08002B2CF9AE}" pid="6" name="KSOProductBuildVer">
    <vt:lpwstr>1033-11.2.0.11225</vt:lpwstr>
  </property>
</Properties>
</file>